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9750"/>
  <p:notesSz cx="7556500" cy="10699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1896" y="6580053"/>
            <a:ext cx="6482715" cy="638810"/>
          </a:xfrm>
          <a:custGeom>
            <a:avLst/>
            <a:gdLst/>
            <a:ahLst/>
            <a:cxnLst/>
            <a:rect l="l" t="t" r="r" b="b"/>
            <a:pathLst>
              <a:path w="6482715" h="638809">
                <a:moveTo>
                  <a:pt x="6482437" y="638710"/>
                </a:moveTo>
                <a:lnTo>
                  <a:pt x="0" y="638710"/>
                </a:lnTo>
                <a:lnTo>
                  <a:pt x="0" y="0"/>
                </a:lnTo>
                <a:lnTo>
                  <a:pt x="6482437" y="0"/>
                </a:lnTo>
                <a:lnTo>
                  <a:pt x="6482437" y="638710"/>
                </a:lnTo>
                <a:close/>
              </a:path>
            </a:pathLst>
          </a:custGeom>
          <a:solidFill>
            <a:srgbClr val="4B418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243" y="143138"/>
            <a:ext cx="7016286" cy="925653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15768" y="380432"/>
            <a:ext cx="6537959" cy="2466975"/>
          </a:xfrm>
          <a:custGeom>
            <a:avLst/>
            <a:gdLst/>
            <a:ahLst/>
            <a:cxnLst/>
            <a:rect l="l" t="t" r="r" b="b"/>
            <a:pathLst>
              <a:path w="6537959" h="2466975">
                <a:moveTo>
                  <a:pt x="1180345" y="2466701"/>
                </a:moveTo>
                <a:lnTo>
                  <a:pt x="1180345" y="1618703"/>
                </a:lnTo>
                <a:lnTo>
                  <a:pt x="666753" y="1618703"/>
                </a:lnTo>
                <a:lnTo>
                  <a:pt x="614688" y="1616701"/>
                </a:lnTo>
                <a:lnTo>
                  <a:pt x="563711" y="1610822"/>
                </a:lnTo>
                <a:lnTo>
                  <a:pt x="513972" y="1601260"/>
                </a:lnTo>
                <a:lnTo>
                  <a:pt x="465620" y="1588207"/>
                </a:lnTo>
                <a:lnTo>
                  <a:pt x="418803" y="1571855"/>
                </a:lnTo>
                <a:lnTo>
                  <a:pt x="373670" y="1552397"/>
                </a:lnTo>
                <a:lnTo>
                  <a:pt x="330370" y="1530025"/>
                </a:lnTo>
                <a:lnTo>
                  <a:pt x="289053" y="1504932"/>
                </a:lnTo>
                <a:lnTo>
                  <a:pt x="249866" y="1477310"/>
                </a:lnTo>
                <a:lnTo>
                  <a:pt x="212958" y="1447352"/>
                </a:lnTo>
                <a:lnTo>
                  <a:pt x="178479" y="1415250"/>
                </a:lnTo>
                <a:lnTo>
                  <a:pt x="146577" y="1381198"/>
                </a:lnTo>
                <a:lnTo>
                  <a:pt x="117402" y="1345386"/>
                </a:lnTo>
                <a:lnTo>
                  <a:pt x="91101" y="1308008"/>
                </a:lnTo>
                <a:lnTo>
                  <a:pt x="67824" y="1269257"/>
                </a:lnTo>
                <a:lnTo>
                  <a:pt x="47720" y="1229324"/>
                </a:lnTo>
                <a:lnTo>
                  <a:pt x="30938" y="1188403"/>
                </a:lnTo>
                <a:lnTo>
                  <a:pt x="17626" y="1146685"/>
                </a:lnTo>
                <a:lnTo>
                  <a:pt x="7933" y="1104364"/>
                </a:lnTo>
                <a:lnTo>
                  <a:pt x="2008" y="1061631"/>
                </a:lnTo>
                <a:lnTo>
                  <a:pt x="0" y="1018680"/>
                </a:lnTo>
                <a:lnTo>
                  <a:pt x="0" y="667236"/>
                </a:lnTo>
                <a:lnTo>
                  <a:pt x="1675" y="619622"/>
                </a:lnTo>
                <a:lnTo>
                  <a:pt x="6627" y="572906"/>
                </a:lnTo>
                <a:lnTo>
                  <a:pt x="14742" y="527201"/>
                </a:lnTo>
                <a:lnTo>
                  <a:pt x="25906" y="482621"/>
                </a:lnTo>
                <a:lnTo>
                  <a:pt x="40007" y="439278"/>
                </a:lnTo>
                <a:lnTo>
                  <a:pt x="56930" y="397286"/>
                </a:lnTo>
                <a:lnTo>
                  <a:pt x="76563" y="356758"/>
                </a:lnTo>
                <a:lnTo>
                  <a:pt x="98793" y="317809"/>
                </a:lnTo>
                <a:lnTo>
                  <a:pt x="123505" y="280550"/>
                </a:lnTo>
                <a:lnTo>
                  <a:pt x="150587" y="245096"/>
                </a:lnTo>
                <a:lnTo>
                  <a:pt x="179926" y="211561"/>
                </a:lnTo>
                <a:lnTo>
                  <a:pt x="211407" y="180056"/>
                </a:lnTo>
                <a:lnTo>
                  <a:pt x="244919" y="150696"/>
                </a:lnTo>
                <a:lnTo>
                  <a:pt x="280347" y="123594"/>
                </a:lnTo>
                <a:lnTo>
                  <a:pt x="317579" y="98864"/>
                </a:lnTo>
                <a:lnTo>
                  <a:pt x="356500" y="76619"/>
                </a:lnTo>
                <a:lnTo>
                  <a:pt x="396998" y="56971"/>
                </a:lnTo>
                <a:lnTo>
                  <a:pt x="438960" y="40036"/>
                </a:lnTo>
                <a:lnTo>
                  <a:pt x="482272" y="25925"/>
                </a:lnTo>
                <a:lnTo>
                  <a:pt x="526820" y="14753"/>
                </a:lnTo>
                <a:lnTo>
                  <a:pt x="572492" y="6632"/>
                </a:lnTo>
                <a:lnTo>
                  <a:pt x="619174" y="1677"/>
                </a:lnTo>
                <a:lnTo>
                  <a:pt x="666753" y="0"/>
                </a:lnTo>
                <a:lnTo>
                  <a:pt x="5870967" y="0"/>
                </a:lnTo>
                <a:lnTo>
                  <a:pt x="5918646" y="1677"/>
                </a:lnTo>
                <a:lnTo>
                  <a:pt x="5965410" y="6632"/>
                </a:lnTo>
                <a:lnTo>
                  <a:pt x="6011147" y="14753"/>
                </a:lnTo>
                <a:lnTo>
                  <a:pt x="6055745" y="25925"/>
                </a:lnTo>
                <a:lnTo>
                  <a:pt x="6099093" y="40036"/>
                </a:lnTo>
                <a:lnTo>
                  <a:pt x="6141078" y="56971"/>
                </a:lnTo>
                <a:lnTo>
                  <a:pt x="6181588" y="76619"/>
                </a:lnTo>
                <a:lnTo>
                  <a:pt x="6220511" y="98864"/>
                </a:lnTo>
                <a:lnTo>
                  <a:pt x="6257735" y="123594"/>
                </a:lnTo>
                <a:lnTo>
                  <a:pt x="6293148" y="150696"/>
                </a:lnTo>
                <a:lnTo>
                  <a:pt x="6326638" y="180056"/>
                </a:lnTo>
                <a:lnTo>
                  <a:pt x="6358093" y="211561"/>
                </a:lnTo>
                <a:lnTo>
                  <a:pt x="6387400" y="245096"/>
                </a:lnTo>
                <a:lnTo>
                  <a:pt x="6414448" y="280550"/>
                </a:lnTo>
                <a:lnTo>
                  <a:pt x="6439125" y="317809"/>
                </a:lnTo>
                <a:lnTo>
                  <a:pt x="6461318" y="356758"/>
                </a:lnTo>
                <a:lnTo>
                  <a:pt x="6480916" y="397286"/>
                </a:lnTo>
                <a:lnTo>
                  <a:pt x="6497806" y="439278"/>
                </a:lnTo>
                <a:lnTo>
                  <a:pt x="6511876" y="482621"/>
                </a:lnTo>
                <a:lnTo>
                  <a:pt x="6523015" y="527201"/>
                </a:lnTo>
                <a:lnTo>
                  <a:pt x="6531110" y="572906"/>
                </a:lnTo>
                <a:lnTo>
                  <a:pt x="6536049" y="619622"/>
                </a:lnTo>
                <a:lnTo>
                  <a:pt x="6537721" y="667236"/>
                </a:lnTo>
                <a:lnTo>
                  <a:pt x="6537721" y="1018680"/>
                </a:lnTo>
                <a:lnTo>
                  <a:pt x="6535713" y="1061631"/>
                </a:lnTo>
                <a:lnTo>
                  <a:pt x="6529788" y="1104364"/>
                </a:lnTo>
                <a:lnTo>
                  <a:pt x="6520095" y="1146685"/>
                </a:lnTo>
                <a:lnTo>
                  <a:pt x="6506783" y="1188403"/>
                </a:lnTo>
                <a:lnTo>
                  <a:pt x="6490000" y="1229324"/>
                </a:lnTo>
                <a:lnTo>
                  <a:pt x="6469896" y="1269257"/>
                </a:lnTo>
                <a:lnTo>
                  <a:pt x="6446619" y="1308008"/>
                </a:lnTo>
                <a:lnTo>
                  <a:pt x="6420319" y="1345386"/>
                </a:lnTo>
                <a:lnTo>
                  <a:pt x="6391143" y="1381198"/>
                </a:lnTo>
                <a:lnTo>
                  <a:pt x="6359241" y="1415250"/>
                </a:lnTo>
                <a:lnTo>
                  <a:pt x="6324762" y="1447352"/>
                </a:lnTo>
                <a:lnTo>
                  <a:pt x="6287855" y="1477310"/>
                </a:lnTo>
                <a:lnTo>
                  <a:pt x="6248668" y="1504932"/>
                </a:lnTo>
                <a:lnTo>
                  <a:pt x="6207350" y="1530025"/>
                </a:lnTo>
                <a:lnTo>
                  <a:pt x="6164050" y="1552397"/>
                </a:lnTo>
                <a:lnTo>
                  <a:pt x="6118918" y="1571855"/>
                </a:lnTo>
                <a:lnTo>
                  <a:pt x="6072101" y="1588207"/>
                </a:lnTo>
                <a:lnTo>
                  <a:pt x="6023748" y="1601260"/>
                </a:lnTo>
                <a:lnTo>
                  <a:pt x="5974009" y="1610822"/>
                </a:lnTo>
                <a:lnTo>
                  <a:pt x="5923033" y="1616701"/>
                </a:lnTo>
                <a:lnTo>
                  <a:pt x="5870967" y="1618703"/>
                </a:lnTo>
                <a:lnTo>
                  <a:pt x="1659808" y="1618703"/>
                </a:lnTo>
                <a:lnTo>
                  <a:pt x="1180345" y="2466701"/>
                </a:lnTo>
                <a:close/>
              </a:path>
            </a:pathLst>
          </a:custGeom>
          <a:solidFill>
            <a:srgbClr val="4B418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652" y="2872296"/>
            <a:ext cx="2384568" cy="167352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91896" y="7854297"/>
            <a:ext cx="6482715" cy="638810"/>
          </a:xfrm>
          <a:custGeom>
            <a:avLst/>
            <a:gdLst/>
            <a:ahLst/>
            <a:cxnLst/>
            <a:rect l="l" t="t" r="r" b="b"/>
            <a:pathLst>
              <a:path w="6482715" h="638809">
                <a:moveTo>
                  <a:pt x="6482437" y="638710"/>
                </a:moveTo>
                <a:lnTo>
                  <a:pt x="0" y="638710"/>
                </a:lnTo>
                <a:lnTo>
                  <a:pt x="0" y="0"/>
                </a:lnTo>
                <a:lnTo>
                  <a:pt x="6482437" y="0"/>
                </a:lnTo>
                <a:lnTo>
                  <a:pt x="6482437" y="638710"/>
                </a:lnTo>
                <a:close/>
              </a:path>
            </a:pathLst>
          </a:custGeom>
          <a:solidFill>
            <a:srgbClr val="4B418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19384" y="9501889"/>
            <a:ext cx="2049594" cy="10486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51112" y="453070"/>
            <a:ext cx="4260625" cy="1379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196" y="2303890"/>
            <a:ext cx="6604456" cy="280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 marR="5080" indent="269875">
              <a:lnSpc>
                <a:spcPct val="108300"/>
              </a:lnSpc>
              <a:spcBef>
                <a:spcPts val="100"/>
              </a:spcBef>
            </a:pPr>
            <a:r>
              <a:rPr dirty="0" spc="35"/>
              <a:t>Let's </a:t>
            </a:r>
            <a:r>
              <a:rPr dirty="0" spc="130"/>
              <a:t>talk </a:t>
            </a:r>
            <a:r>
              <a:rPr dirty="0" spc="190"/>
              <a:t>about </a:t>
            </a:r>
            <a:r>
              <a:rPr dirty="0" spc="195"/>
              <a:t> </a:t>
            </a:r>
            <a:r>
              <a:rPr dirty="0" spc="185"/>
              <a:t>the</a:t>
            </a:r>
            <a:r>
              <a:rPr dirty="0" spc="-125"/>
              <a:t> </a:t>
            </a:r>
            <a:r>
              <a:rPr dirty="0" spc="85"/>
              <a:t>menopause...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5726" y="5305809"/>
            <a:ext cx="6482715" cy="638810"/>
          </a:xfrm>
          <a:prstGeom prst="rect">
            <a:avLst/>
          </a:prstGeom>
          <a:solidFill>
            <a:srgbClr val="4B4181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740410">
              <a:lnSpc>
                <a:spcPts val="3770"/>
              </a:lnSpc>
            </a:pPr>
            <a:r>
              <a:rPr dirty="0" baseline="-11904" sz="5250" spc="75">
                <a:solidFill>
                  <a:srgbClr val="FFFFFF"/>
                </a:solidFill>
                <a:latin typeface="Arial"/>
                <a:cs typeface="Arial"/>
              </a:rPr>
              <a:t>51</a:t>
            </a:r>
            <a:r>
              <a:rPr dirty="0" baseline="-11904" sz="5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5">
                <a:solidFill>
                  <a:srgbClr val="FFFFFF"/>
                </a:solidFill>
                <a:latin typeface="Arial"/>
                <a:cs typeface="Arial"/>
              </a:rPr>
              <a:t>average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age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60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reach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menopause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9827" y="5965288"/>
            <a:ext cx="1137920" cy="563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spc="70">
                <a:solidFill>
                  <a:srgbClr val="98318A"/>
                </a:solidFill>
                <a:latin typeface="Arial"/>
                <a:cs typeface="Arial"/>
              </a:rPr>
              <a:t>1</a:t>
            </a:r>
            <a:r>
              <a:rPr dirty="0" sz="3500" spc="-175">
                <a:solidFill>
                  <a:srgbClr val="98318A"/>
                </a:solidFill>
                <a:latin typeface="Arial"/>
                <a:cs typeface="Arial"/>
              </a:rPr>
              <a:t> </a:t>
            </a:r>
            <a:r>
              <a:rPr dirty="0" sz="3500" spc="145">
                <a:solidFill>
                  <a:srgbClr val="98318A"/>
                </a:solidFill>
                <a:latin typeface="Arial"/>
                <a:cs typeface="Arial"/>
              </a:rPr>
              <a:t>in</a:t>
            </a:r>
            <a:r>
              <a:rPr dirty="0" sz="3500" spc="-170">
                <a:solidFill>
                  <a:srgbClr val="98318A"/>
                </a:solidFill>
                <a:latin typeface="Arial"/>
                <a:cs typeface="Arial"/>
              </a:rPr>
              <a:t> </a:t>
            </a:r>
            <a:r>
              <a:rPr dirty="0" sz="3500" spc="70">
                <a:solidFill>
                  <a:srgbClr val="98318A"/>
                </a:solidFill>
                <a:latin typeface="Arial"/>
                <a:cs typeface="Arial"/>
              </a:rPr>
              <a:t>4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9897" y="6130242"/>
            <a:ext cx="3431540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60">
                <a:latin typeface="Arial"/>
                <a:cs typeface="Arial"/>
              </a:rPr>
              <a:t>women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experience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serious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40">
                <a:latin typeface="Arial"/>
                <a:cs typeface="Arial"/>
              </a:rPr>
              <a:t>symptoms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3241" y="7242710"/>
            <a:ext cx="1390015" cy="563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spc="70">
                <a:solidFill>
                  <a:srgbClr val="98318A"/>
                </a:solidFill>
                <a:latin typeface="Arial"/>
                <a:cs typeface="Arial"/>
              </a:rPr>
              <a:t>8</a:t>
            </a:r>
            <a:r>
              <a:rPr dirty="0" sz="3500" spc="-170">
                <a:solidFill>
                  <a:srgbClr val="98318A"/>
                </a:solidFill>
                <a:latin typeface="Arial"/>
                <a:cs typeface="Arial"/>
              </a:rPr>
              <a:t> </a:t>
            </a:r>
            <a:r>
              <a:rPr dirty="0" sz="3500" spc="145">
                <a:solidFill>
                  <a:srgbClr val="98318A"/>
                </a:solidFill>
                <a:latin typeface="Arial"/>
                <a:cs typeface="Arial"/>
              </a:rPr>
              <a:t>in</a:t>
            </a:r>
            <a:r>
              <a:rPr dirty="0" sz="3500" spc="-170">
                <a:solidFill>
                  <a:srgbClr val="98318A"/>
                </a:solidFill>
                <a:latin typeface="Arial"/>
                <a:cs typeface="Arial"/>
              </a:rPr>
              <a:t> </a:t>
            </a:r>
            <a:r>
              <a:rPr dirty="0" sz="3500" spc="50">
                <a:solidFill>
                  <a:srgbClr val="98318A"/>
                </a:solidFill>
                <a:latin typeface="Arial"/>
                <a:cs typeface="Arial"/>
              </a:rPr>
              <a:t>10</a:t>
            </a:r>
            <a:endParaRPr sz="3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9897" y="7410358"/>
            <a:ext cx="351726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60">
                <a:latin typeface="Arial"/>
                <a:cs typeface="Arial"/>
              </a:rPr>
              <a:t>women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70">
                <a:latin typeface="Arial"/>
                <a:cs typeface="Arial"/>
              </a:rPr>
              <a:t>of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30">
                <a:latin typeface="Arial"/>
                <a:cs typeface="Arial"/>
              </a:rPr>
              <a:t>menopausal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age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are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in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60">
                <a:latin typeface="Arial"/>
                <a:cs typeface="Arial"/>
              </a:rPr>
              <a:t>work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9897" y="6641846"/>
            <a:ext cx="4587240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60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">
                <a:solidFill>
                  <a:srgbClr val="FFFFFF"/>
                </a:solidFill>
                <a:latin typeface="Arial"/>
                <a:cs typeface="Arial"/>
              </a:rPr>
              <a:t>said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menopause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Arial"/>
                <a:cs typeface="Arial"/>
              </a:rPr>
              <a:t>symptoms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5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9897" y="6861105"/>
            <a:ext cx="273494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worse</a:t>
            </a:r>
            <a:r>
              <a:rPr dirty="0" sz="1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Arial"/>
                <a:cs typeface="Arial"/>
              </a:rPr>
              <a:t>than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9678" y="6604000"/>
            <a:ext cx="1137920" cy="563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spc="7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350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14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50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7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4564" y="7878243"/>
            <a:ext cx="1629410" cy="563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500" spc="7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350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145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50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45">
                <a:solidFill>
                  <a:srgbClr val="FFFFFF"/>
                </a:solidFill>
                <a:latin typeface="Arial"/>
                <a:cs typeface="Arial"/>
              </a:rPr>
              <a:t>100</a:t>
            </a:r>
            <a:endParaRPr sz="3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9692" y="8047218"/>
            <a:ext cx="421195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550" spc="60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5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reach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menopause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age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7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0">
                <a:solidFill>
                  <a:srgbClr val="FFFFFF"/>
                </a:solidFill>
                <a:latin typeface="Arial"/>
                <a:cs typeface="Arial"/>
              </a:rPr>
              <a:t>40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5548" y="8599914"/>
            <a:ext cx="5382895" cy="56705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 indent="163195">
              <a:lnSpc>
                <a:spcPct val="94000"/>
              </a:lnSpc>
              <a:spcBef>
                <a:spcPts val="250"/>
              </a:spcBef>
            </a:pPr>
            <a:r>
              <a:rPr dirty="0" baseline="1322" sz="3150" spc="-307">
                <a:solidFill>
                  <a:srgbClr val="983180"/>
                </a:solidFill>
                <a:latin typeface="Arial"/>
                <a:cs typeface="Arial"/>
              </a:rPr>
              <a:t>T</a:t>
            </a:r>
            <a:r>
              <a:rPr dirty="0" baseline="1322" sz="3150" spc="52">
                <a:solidFill>
                  <a:srgbClr val="983180"/>
                </a:solidFill>
                <a:latin typeface="Arial"/>
                <a:cs typeface="Arial"/>
              </a:rPr>
              <a:t>h</a:t>
            </a:r>
            <a:r>
              <a:rPr dirty="0" baseline="1322" sz="3150" spc="15">
                <a:solidFill>
                  <a:srgbClr val="983180"/>
                </a:solidFill>
                <a:latin typeface="Arial"/>
                <a:cs typeface="Arial"/>
              </a:rPr>
              <a:t>e</a:t>
            </a:r>
            <a:r>
              <a:rPr dirty="0" baseline="1322" sz="3150" spc="-315">
                <a:solidFill>
                  <a:srgbClr val="983180"/>
                </a:solidFill>
                <a:latin typeface="Arial"/>
                <a:cs typeface="Arial"/>
              </a:rPr>
              <a:t> </a:t>
            </a:r>
            <a:r>
              <a:rPr dirty="0" baseline="1322" sz="3150" spc="179">
                <a:solidFill>
                  <a:srgbClr val="983180"/>
                </a:solidFill>
                <a:latin typeface="Arial"/>
                <a:cs typeface="Arial"/>
              </a:rPr>
              <a:t>m</a:t>
            </a:r>
            <a:r>
              <a:rPr dirty="0" baseline="1322" sz="3150" spc="-127">
                <a:solidFill>
                  <a:srgbClr val="983180"/>
                </a:solidFill>
                <a:latin typeface="Arial"/>
                <a:cs typeface="Arial"/>
              </a:rPr>
              <a:t>a</a:t>
            </a:r>
            <a:r>
              <a:rPr dirty="0" baseline="1322" sz="3150" spc="-30">
                <a:solidFill>
                  <a:srgbClr val="983180"/>
                </a:solidFill>
                <a:latin typeface="Arial"/>
                <a:cs typeface="Arial"/>
              </a:rPr>
              <a:t>j</a:t>
            </a:r>
            <a:r>
              <a:rPr dirty="0" baseline="1322" sz="3150" spc="22">
                <a:solidFill>
                  <a:srgbClr val="983180"/>
                </a:solidFill>
                <a:latin typeface="Arial"/>
                <a:cs typeface="Arial"/>
              </a:rPr>
              <a:t>o</a:t>
            </a:r>
            <a:r>
              <a:rPr dirty="0" baseline="1322" sz="3150" spc="104">
                <a:solidFill>
                  <a:srgbClr val="983180"/>
                </a:solidFill>
                <a:latin typeface="Arial"/>
                <a:cs typeface="Arial"/>
              </a:rPr>
              <a:t>r</a:t>
            </a:r>
            <a:r>
              <a:rPr dirty="0" baseline="1322" sz="3150" spc="-30">
                <a:solidFill>
                  <a:srgbClr val="983180"/>
                </a:solidFill>
                <a:latin typeface="Arial"/>
                <a:cs typeface="Arial"/>
              </a:rPr>
              <a:t>i</a:t>
            </a:r>
            <a:r>
              <a:rPr dirty="0" baseline="1322" sz="3150" spc="104">
                <a:solidFill>
                  <a:srgbClr val="983180"/>
                </a:solidFill>
                <a:latin typeface="Arial"/>
                <a:cs typeface="Arial"/>
              </a:rPr>
              <a:t>t</a:t>
            </a:r>
            <a:r>
              <a:rPr dirty="0" baseline="1322" sz="3150" spc="7">
                <a:solidFill>
                  <a:srgbClr val="983180"/>
                </a:solidFill>
                <a:latin typeface="Arial"/>
                <a:cs typeface="Arial"/>
              </a:rPr>
              <a:t>y</a:t>
            </a:r>
            <a:r>
              <a:rPr dirty="0" baseline="1322" sz="3150" spc="-315">
                <a:solidFill>
                  <a:srgbClr val="983180"/>
                </a:solidFill>
                <a:latin typeface="Arial"/>
                <a:cs typeface="Arial"/>
              </a:rPr>
              <a:t> </a:t>
            </a:r>
            <a:r>
              <a:rPr dirty="0" baseline="1322" sz="3150" spc="22">
                <a:solidFill>
                  <a:srgbClr val="983180"/>
                </a:solidFill>
                <a:latin typeface="Arial"/>
                <a:cs typeface="Arial"/>
              </a:rPr>
              <a:t>o</a:t>
            </a:r>
            <a:r>
              <a:rPr dirty="0" baseline="1322" sz="3150" spc="187">
                <a:solidFill>
                  <a:srgbClr val="983180"/>
                </a:solidFill>
                <a:latin typeface="Arial"/>
                <a:cs typeface="Arial"/>
              </a:rPr>
              <a:t>f</a:t>
            </a:r>
            <a:r>
              <a:rPr dirty="0" baseline="1322" sz="3150" spc="-315">
                <a:solidFill>
                  <a:srgbClr val="983180"/>
                </a:solidFill>
                <a:latin typeface="Arial"/>
                <a:cs typeface="Arial"/>
              </a:rPr>
              <a:t> </a:t>
            </a:r>
            <a:r>
              <a:rPr dirty="0" baseline="1322" sz="3150" spc="44">
                <a:solidFill>
                  <a:srgbClr val="983180"/>
                </a:solidFill>
                <a:latin typeface="Arial"/>
                <a:cs typeface="Arial"/>
              </a:rPr>
              <a:t>w</a:t>
            </a:r>
            <a:r>
              <a:rPr dirty="0" baseline="1322" sz="3150" spc="22">
                <a:solidFill>
                  <a:srgbClr val="983180"/>
                </a:solidFill>
                <a:latin typeface="Arial"/>
                <a:cs typeface="Arial"/>
              </a:rPr>
              <a:t>o</a:t>
            </a:r>
            <a:r>
              <a:rPr dirty="0" baseline="1322" sz="3150" spc="179">
                <a:solidFill>
                  <a:srgbClr val="983180"/>
                </a:solidFill>
                <a:latin typeface="Arial"/>
                <a:cs typeface="Arial"/>
              </a:rPr>
              <a:t>m</a:t>
            </a:r>
            <a:r>
              <a:rPr dirty="0" baseline="1322" sz="3150" spc="-112">
                <a:solidFill>
                  <a:srgbClr val="983180"/>
                </a:solidFill>
                <a:latin typeface="Arial"/>
                <a:cs typeface="Arial"/>
              </a:rPr>
              <a:t>e</a:t>
            </a:r>
            <a:r>
              <a:rPr dirty="0" baseline="1322" sz="3150" spc="179">
                <a:solidFill>
                  <a:srgbClr val="983180"/>
                </a:solidFill>
                <a:latin typeface="Arial"/>
                <a:cs typeface="Arial"/>
              </a:rPr>
              <a:t>n</a:t>
            </a:r>
            <a:r>
              <a:rPr dirty="0" baseline="1322" sz="3150" spc="337">
                <a:solidFill>
                  <a:srgbClr val="983180"/>
                </a:solidFill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</a:t>
            </a:r>
            <a:r>
              <a:rPr dirty="0" sz="1550" spc="90">
                <a:latin typeface="Arial"/>
                <a:cs typeface="Arial"/>
              </a:rPr>
              <a:t>r</a:t>
            </a:r>
            <a:r>
              <a:rPr dirty="0" sz="1550" spc="5">
                <a:latin typeface="Arial"/>
                <a:cs typeface="Arial"/>
              </a:rPr>
              <a:t>e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65">
                <a:latin typeface="Arial"/>
                <a:cs typeface="Arial"/>
              </a:rPr>
              <a:t>un</a:t>
            </a:r>
            <a:r>
              <a:rPr dirty="0" sz="1550" spc="60">
                <a:latin typeface="Arial"/>
                <a:cs typeface="Arial"/>
              </a:rPr>
              <a:t>w</a:t>
            </a:r>
            <a:r>
              <a:rPr dirty="0" sz="1550" spc="25">
                <a:latin typeface="Arial"/>
                <a:cs typeface="Arial"/>
              </a:rPr>
              <a:t>illi</a:t>
            </a:r>
            <a:r>
              <a:rPr dirty="0" sz="1550" spc="65">
                <a:latin typeface="Arial"/>
                <a:cs typeface="Arial"/>
              </a:rPr>
              <a:t>n</a:t>
            </a:r>
            <a:r>
              <a:rPr dirty="0" sz="1550" spc="-20">
                <a:latin typeface="Arial"/>
                <a:cs typeface="Arial"/>
              </a:rPr>
              <a:t>g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95">
                <a:latin typeface="Arial"/>
                <a:cs typeface="Arial"/>
              </a:rPr>
              <a:t>t</a:t>
            </a:r>
            <a:r>
              <a:rPr dirty="0" sz="1550" spc="70">
                <a:latin typeface="Arial"/>
                <a:cs typeface="Arial"/>
              </a:rPr>
              <a:t>o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65">
                <a:latin typeface="Arial"/>
                <a:cs typeface="Arial"/>
              </a:rPr>
              <a:t>d</a:t>
            </a:r>
            <a:r>
              <a:rPr dirty="0" sz="1550" spc="25">
                <a:latin typeface="Arial"/>
                <a:cs typeface="Arial"/>
              </a:rPr>
              <a:t>i</a:t>
            </a:r>
            <a:r>
              <a:rPr dirty="0" sz="1550" spc="-60">
                <a:latin typeface="Arial"/>
                <a:cs typeface="Arial"/>
              </a:rPr>
              <a:t>s</a:t>
            </a:r>
            <a:r>
              <a:rPr dirty="0" sz="1550" spc="-60">
                <a:latin typeface="Arial"/>
                <a:cs typeface="Arial"/>
              </a:rPr>
              <a:t>c</a:t>
            </a:r>
            <a:r>
              <a:rPr dirty="0" sz="1550" spc="25">
                <a:latin typeface="Arial"/>
                <a:cs typeface="Arial"/>
              </a:rPr>
              <a:t>l</a:t>
            </a:r>
            <a:r>
              <a:rPr dirty="0" sz="1550" spc="50">
                <a:latin typeface="Arial"/>
                <a:cs typeface="Arial"/>
              </a:rPr>
              <a:t>o</a:t>
            </a:r>
            <a:r>
              <a:rPr dirty="0" sz="1550" spc="-60">
                <a:latin typeface="Arial"/>
                <a:cs typeface="Arial"/>
              </a:rPr>
              <a:t>s</a:t>
            </a:r>
            <a:r>
              <a:rPr dirty="0" sz="1550">
                <a:latin typeface="Arial"/>
                <a:cs typeface="Arial"/>
              </a:rPr>
              <a:t>e  </a:t>
            </a:r>
            <a:r>
              <a:rPr dirty="0" sz="1550" spc="25">
                <a:latin typeface="Arial"/>
                <a:cs typeface="Arial"/>
              </a:rPr>
              <a:t>menopause-related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35">
                <a:latin typeface="Arial"/>
                <a:cs typeface="Arial"/>
              </a:rPr>
              <a:t>health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45">
                <a:latin typeface="Arial"/>
                <a:cs typeface="Arial"/>
              </a:rPr>
              <a:t>problems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80">
                <a:latin typeface="Arial"/>
                <a:cs typeface="Arial"/>
              </a:rPr>
              <a:t>to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their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30">
                <a:latin typeface="Arial"/>
                <a:cs typeface="Arial"/>
              </a:rPr>
              <a:t>line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managers.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196" y="2303890"/>
            <a:ext cx="6547484" cy="280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54300" marR="5080">
              <a:lnSpc>
                <a:spcPct val="115199"/>
              </a:lnSpc>
              <a:spcBef>
                <a:spcPts val="100"/>
              </a:spcBef>
            </a:pPr>
            <a:r>
              <a:rPr dirty="0" sz="1900" spc="90">
                <a:solidFill>
                  <a:srgbClr val="4B4181"/>
                </a:solidFill>
                <a:latin typeface="Arial"/>
                <a:cs typeface="Arial"/>
              </a:rPr>
              <a:t>More </a:t>
            </a:r>
            <a:r>
              <a:rPr dirty="0" sz="1900" spc="85">
                <a:solidFill>
                  <a:srgbClr val="4B4181"/>
                </a:solidFill>
                <a:latin typeface="Arial"/>
                <a:cs typeface="Arial"/>
              </a:rPr>
              <a:t>than </a:t>
            </a:r>
            <a:r>
              <a:rPr dirty="0" sz="1900" spc="30">
                <a:solidFill>
                  <a:srgbClr val="98318A"/>
                </a:solidFill>
                <a:latin typeface="Arial"/>
                <a:cs typeface="Arial"/>
              </a:rPr>
              <a:t>3 </a:t>
            </a:r>
            <a:r>
              <a:rPr dirty="0" sz="1900" spc="110">
                <a:solidFill>
                  <a:srgbClr val="98318A"/>
                </a:solidFill>
                <a:latin typeface="Arial"/>
                <a:cs typeface="Arial"/>
              </a:rPr>
              <a:t>out </a:t>
            </a:r>
            <a:r>
              <a:rPr dirty="0" sz="1900" spc="100">
                <a:solidFill>
                  <a:srgbClr val="98318A"/>
                </a:solidFill>
                <a:latin typeface="Arial"/>
                <a:cs typeface="Arial"/>
              </a:rPr>
              <a:t>of </a:t>
            </a:r>
            <a:r>
              <a:rPr dirty="0" sz="1900" spc="30">
                <a:solidFill>
                  <a:srgbClr val="98318A"/>
                </a:solidFill>
                <a:latin typeface="Arial"/>
                <a:cs typeface="Arial"/>
              </a:rPr>
              <a:t>4 </a:t>
            </a:r>
            <a:r>
              <a:rPr dirty="0" sz="1900" spc="95">
                <a:solidFill>
                  <a:srgbClr val="4B4181"/>
                </a:solidFill>
                <a:latin typeface="Arial"/>
                <a:cs typeface="Arial"/>
              </a:rPr>
              <a:t>women </a:t>
            </a:r>
            <a:r>
              <a:rPr dirty="0" sz="1900" spc="10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40">
                <a:solidFill>
                  <a:srgbClr val="4B4181"/>
                </a:solidFill>
                <a:latin typeface="Arial"/>
                <a:cs typeface="Arial"/>
              </a:rPr>
              <a:t>experience</a:t>
            </a:r>
            <a:r>
              <a:rPr dirty="0" sz="19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60">
                <a:solidFill>
                  <a:srgbClr val="4B4181"/>
                </a:solidFill>
                <a:latin typeface="Arial"/>
                <a:cs typeface="Arial"/>
              </a:rPr>
              <a:t>menopause</a:t>
            </a:r>
            <a:r>
              <a:rPr dirty="0" sz="19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75">
                <a:solidFill>
                  <a:srgbClr val="4B4181"/>
                </a:solidFill>
                <a:latin typeface="Arial"/>
                <a:cs typeface="Arial"/>
              </a:rPr>
              <a:t>symptoms </a:t>
            </a:r>
            <a:r>
              <a:rPr dirty="0" sz="1900" spc="-51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65">
                <a:solidFill>
                  <a:srgbClr val="4B4181"/>
                </a:solidFill>
                <a:latin typeface="Arial"/>
                <a:cs typeface="Arial"/>
              </a:rPr>
              <a:t>at</a:t>
            </a:r>
            <a:r>
              <a:rPr dirty="0" sz="1900" spc="-4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55">
                <a:solidFill>
                  <a:srgbClr val="4B4181"/>
                </a:solidFill>
                <a:latin typeface="Arial"/>
                <a:cs typeface="Arial"/>
              </a:rPr>
              <a:t>some</a:t>
            </a:r>
            <a:r>
              <a:rPr dirty="0" sz="1900" spc="-3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900" spc="70">
                <a:solidFill>
                  <a:srgbClr val="4B4181"/>
                </a:solidFill>
                <a:latin typeface="Arial"/>
                <a:cs typeface="Arial"/>
              </a:rPr>
              <a:t>time.</a:t>
            </a:r>
            <a:endParaRPr sz="1900">
              <a:latin typeface="Arial"/>
              <a:cs typeface="Arial"/>
            </a:endParaRPr>
          </a:p>
          <a:p>
            <a:pPr marL="2676525" marR="71120">
              <a:lnSpc>
                <a:spcPct val="109500"/>
              </a:lnSpc>
              <a:spcBef>
                <a:spcPts val="1165"/>
              </a:spcBef>
            </a:pPr>
            <a:r>
              <a:rPr dirty="0" sz="1600" spc="45">
                <a:solidFill>
                  <a:srgbClr val="4B4181"/>
                </a:solidFill>
                <a:latin typeface="Arial"/>
                <a:cs typeface="Arial"/>
              </a:rPr>
              <a:t>But </a:t>
            </a:r>
            <a:r>
              <a:rPr dirty="0" sz="1600" spc="35">
                <a:solidFill>
                  <a:srgbClr val="4B4181"/>
                </a:solidFill>
                <a:latin typeface="Arial"/>
                <a:cs typeface="Arial"/>
              </a:rPr>
              <a:t>menopause </a:t>
            </a:r>
            <a:r>
              <a:rPr dirty="0" sz="1600" spc="10">
                <a:solidFill>
                  <a:srgbClr val="4B4181"/>
                </a:solidFill>
                <a:latin typeface="Arial"/>
                <a:cs typeface="Arial"/>
              </a:rPr>
              <a:t>isn’t </a:t>
            </a:r>
            <a:r>
              <a:rPr dirty="0" sz="1600" spc="40">
                <a:solidFill>
                  <a:srgbClr val="4B4181"/>
                </a:solidFill>
                <a:latin typeface="Arial"/>
                <a:cs typeface="Arial"/>
              </a:rPr>
              <a:t>something just </a:t>
            </a:r>
            <a:r>
              <a:rPr dirty="0" sz="1600" spc="4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4B4181"/>
                </a:solidFill>
                <a:latin typeface="Arial"/>
                <a:cs typeface="Arial"/>
              </a:rPr>
              <a:t>women </a:t>
            </a:r>
            <a:r>
              <a:rPr dirty="0" sz="1600" spc="35">
                <a:solidFill>
                  <a:srgbClr val="4B4181"/>
                </a:solidFill>
                <a:latin typeface="Arial"/>
                <a:cs typeface="Arial"/>
              </a:rPr>
              <a:t>need </a:t>
            </a:r>
            <a:r>
              <a:rPr dirty="0" sz="1600" spc="85">
                <a:solidFill>
                  <a:srgbClr val="4B4181"/>
                </a:solidFill>
                <a:latin typeface="Arial"/>
                <a:cs typeface="Arial"/>
              </a:rPr>
              <a:t>to </a:t>
            </a:r>
            <a:r>
              <a:rPr dirty="0" sz="1600" spc="60">
                <a:solidFill>
                  <a:srgbClr val="4B4181"/>
                </a:solidFill>
                <a:latin typeface="Arial"/>
                <a:cs typeface="Arial"/>
              </a:rPr>
              <a:t>know about </a:t>
            </a:r>
            <a:r>
              <a:rPr dirty="0" sz="1600" spc="-20">
                <a:solidFill>
                  <a:srgbClr val="4B4181"/>
                </a:solidFill>
                <a:latin typeface="Arial"/>
                <a:cs typeface="Arial"/>
              </a:rPr>
              <a:t>- </a:t>
            </a:r>
            <a:r>
              <a:rPr dirty="0" sz="1600" spc="70">
                <a:solidFill>
                  <a:srgbClr val="4B4181"/>
                </a:solidFill>
                <a:latin typeface="Arial"/>
                <a:cs typeface="Arial"/>
              </a:rPr>
              <a:t>men </a:t>
            </a:r>
            <a:r>
              <a:rPr dirty="0" sz="1600" spc="7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40">
                <a:solidFill>
                  <a:srgbClr val="4B4181"/>
                </a:solidFill>
                <a:latin typeface="Arial"/>
                <a:cs typeface="Arial"/>
              </a:rPr>
              <a:t>should</a:t>
            </a:r>
            <a:r>
              <a:rPr dirty="0" sz="1600" spc="-7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4B4181"/>
                </a:solidFill>
                <a:latin typeface="Arial"/>
                <a:cs typeface="Arial"/>
              </a:rPr>
              <a:t>be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25">
                <a:solidFill>
                  <a:srgbClr val="4B4181"/>
                </a:solidFill>
                <a:latin typeface="Arial"/>
                <a:cs typeface="Arial"/>
              </a:rPr>
              <a:t>aware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B4181"/>
                </a:solidFill>
                <a:latin typeface="Arial"/>
                <a:cs typeface="Arial"/>
              </a:rPr>
              <a:t>too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10">
                <a:solidFill>
                  <a:srgbClr val="4B4181"/>
                </a:solidFill>
                <a:latin typeface="Arial"/>
                <a:cs typeface="Arial"/>
              </a:rPr>
              <a:t>so</a:t>
            </a:r>
            <a:r>
              <a:rPr dirty="0" sz="1600" spc="-7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40">
                <a:solidFill>
                  <a:srgbClr val="4B4181"/>
                </a:solidFill>
                <a:latin typeface="Arial"/>
                <a:cs typeface="Arial"/>
              </a:rPr>
              <a:t>they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5">
                <a:solidFill>
                  <a:srgbClr val="4B4181"/>
                </a:solidFill>
                <a:latin typeface="Arial"/>
                <a:cs typeface="Arial"/>
              </a:rPr>
              <a:t>can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4B4181"/>
                </a:solidFill>
                <a:latin typeface="Arial"/>
                <a:cs typeface="Arial"/>
              </a:rPr>
              <a:t>support </a:t>
            </a:r>
            <a:r>
              <a:rPr dirty="0" sz="1600" spc="-43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4B4181"/>
                </a:solidFill>
                <a:latin typeface="Arial"/>
                <a:cs typeface="Arial"/>
              </a:rPr>
              <a:t>colleagues,</a:t>
            </a:r>
            <a:r>
              <a:rPr dirty="0" sz="1600" spc="-7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40">
                <a:solidFill>
                  <a:srgbClr val="4B4181"/>
                </a:solidFill>
                <a:latin typeface="Arial"/>
                <a:cs typeface="Arial"/>
              </a:rPr>
              <a:t>friends</a:t>
            </a:r>
            <a:r>
              <a:rPr dirty="0" sz="1600" spc="-6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4B4181"/>
                </a:solidFill>
                <a:latin typeface="Arial"/>
                <a:cs typeface="Arial"/>
              </a:rPr>
              <a:t>and</a:t>
            </a:r>
            <a:r>
              <a:rPr dirty="0" sz="1600" spc="-7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1600" spc="30">
                <a:solidFill>
                  <a:srgbClr val="4B4181"/>
                </a:solidFill>
                <a:latin typeface="Arial"/>
                <a:cs typeface="Arial"/>
              </a:rPr>
              <a:t>family.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2800" spc="65">
                <a:solidFill>
                  <a:srgbClr val="4B4181"/>
                </a:solidFill>
                <a:latin typeface="Arial"/>
                <a:cs typeface="Arial"/>
              </a:rPr>
              <a:t>Did</a:t>
            </a:r>
            <a:r>
              <a:rPr dirty="0" sz="2800" spc="-135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2800" spc="80">
                <a:solidFill>
                  <a:srgbClr val="4B4181"/>
                </a:solidFill>
                <a:latin typeface="Arial"/>
                <a:cs typeface="Arial"/>
              </a:rPr>
              <a:t>you</a:t>
            </a:r>
            <a:r>
              <a:rPr dirty="0" sz="2800" spc="-130">
                <a:solidFill>
                  <a:srgbClr val="4B4181"/>
                </a:solidFill>
                <a:latin typeface="Arial"/>
                <a:cs typeface="Arial"/>
              </a:rPr>
              <a:t> </a:t>
            </a:r>
            <a:r>
              <a:rPr dirty="0" sz="2800" spc="10">
                <a:solidFill>
                  <a:srgbClr val="4B4181"/>
                </a:solidFill>
                <a:latin typeface="Arial"/>
                <a:cs typeface="Arial"/>
              </a:rPr>
              <a:t>know?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SWA Design</dc:creator>
  <cp:keywords>DAEbLyUsBwg,BADjjvT8Oq4</cp:keywords>
  <dc:title>MF Info poster</dc:title>
  <dcterms:created xsi:type="dcterms:W3CDTF">2021-04-12T17:46:49Z</dcterms:created>
  <dcterms:modified xsi:type="dcterms:W3CDTF">2021-04-12T17:46:49Z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2021-04-12T00:00:00Z</vt:filetime>
  </property>
  <property fmtid="{D5CDD505-2E9C-101B-9397-08002B2CF9AE}" pid="3" name="Creator">
    <vt:lpwstr>Canva</vt:lpwstr>
  </property>
  <property fmtid="{D5CDD505-2E9C-101B-9397-08002B2CF9AE}" pid="4" name="LastSaved">
    <vt:filetime>2021-04-12T00:00:00Z</vt:filetime>
  </property>
</Properties>
</file>